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7" r:id="rId4"/>
    <p:sldId id="273" r:id="rId5"/>
    <p:sldId id="268" r:id="rId6"/>
    <p:sldId id="292" r:id="rId7"/>
    <p:sldId id="290" r:id="rId8"/>
    <p:sldId id="291" r:id="rId9"/>
    <p:sldId id="293" r:id="rId10"/>
    <p:sldId id="289" r:id="rId11"/>
  </p:sldIdLst>
  <p:sldSz cx="12192000" cy="6858000"/>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1A80CC"/>
    <a:srgbClr val="00E680"/>
    <a:srgbClr val="6EEC9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3" autoAdjust="0"/>
    <p:restoredTop sz="96395" autoAdjust="0"/>
  </p:normalViewPr>
  <p:slideViewPr>
    <p:cSldViewPr snapToGrid="0">
      <p:cViewPr varScale="1">
        <p:scale>
          <a:sx n="115" d="100"/>
          <a:sy n="115" d="100"/>
        </p:scale>
        <p:origin x="474" y="12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C482CD0-132B-4838-9D8D-207F0061F06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13631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482CD0-132B-4838-9D8D-207F0061F06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696029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482CD0-132B-4838-9D8D-207F0061F06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629575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482CD0-132B-4838-9D8D-207F0061F06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50869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C482CD0-132B-4838-9D8D-207F0061F06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66211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C482CD0-132B-4838-9D8D-207F0061F06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925101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C482CD0-132B-4838-9D8D-207F0061F06C}" type="datetimeFigureOut">
              <a:rPr lang="en-US" smtClean="0"/>
              <a:t>3/4/2020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3041077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C482CD0-132B-4838-9D8D-207F0061F06C}" type="datetimeFigureOut">
              <a:rPr lang="en-US" smtClean="0"/>
              <a:t>3/4/2020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3666567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482CD0-132B-4838-9D8D-207F0061F06C}" type="datetimeFigureOut">
              <a:rPr lang="en-US" smtClean="0"/>
              <a:t>3/4/2020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541000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C482CD0-132B-4838-9D8D-207F0061F06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480943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C482CD0-132B-4838-9D8D-207F0061F06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42295615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482CD0-132B-4838-9D8D-207F0061F06C}" type="datetimeFigureOut">
              <a:rPr lang="en-US" smtClean="0"/>
              <a:t>3/4/2020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7E4097-452C-4F30-87F3-98BE502E7F5C}" type="slidenum">
              <a:rPr lang="en-US" smtClean="0"/>
              <a:t>‹#›</a:t>
            </a:fld>
            <a:endParaRPr lang="en-US"/>
          </a:p>
        </p:txBody>
      </p:sp>
    </p:spTree>
    <p:extLst>
      <p:ext uri="{BB962C8B-B14F-4D97-AF65-F5344CB8AC3E}">
        <p14:creationId xmlns:p14="http://schemas.microsoft.com/office/powerpoint/2010/main" val="3805562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Water induced Restructuring of </a:t>
            </a:r>
            <a:r>
              <a:rPr lang="en-US" dirty="0" err="1" smtClean="0"/>
              <a:t>Vanadia</a:t>
            </a:r>
            <a:r>
              <a:rPr lang="en-US" dirty="0" smtClean="0"/>
              <a:t> clusters supported on a-TiO</a:t>
            </a:r>
            <a:r>
              <a:rPr lang="en-US" baseline="-25000" dirty="0" smtClean="0"/>
              <a:t>2</a:t>
            </a:r>
            <a:r>
              <a:rPr lang="en-US" dirty="0" smtClean="0"/>
              <a:t> (101)</a:t>
            </a:r>
            <a:br>
              <a:rPr lang="en-US" dirty="0" smtClean="0"/>
            </a:br>
            <a:r>
              <a:rPr lang="en-US" dirty="0" smtClean="0"/>
              <a:t>hydration dynamics</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155787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0953"/>
            <a:ext cx="10515600" cy="1325563"/>
          </a:xfrm>
        </p:spPr>
        <p:txBody>
          <a:bodyPr/>
          <a:lstStyle/>
          <a:p>
            <a:r>
              <a:rPr lang="en-US" dirty="0" smtClean="0"/>
              <a:t>Supplementary figure 1 </a:t>
            </a:r>
            <a:br>
              <a:rPr lang="en-US" dirty="0" smtClean="0"/>
            </a:br>
            <a:r>
              <a:rPr lang="en-US" i="1" dirty="0" smtClean="0"/>
              <a:t>or figure 5</a:t>
            </a:r>
            <a:endParaRPr lang="en-US" i="1" dirty="0"/>
          </a:p>
        </p:txBody>
      </p:sp>
      <p:sp>
        <p:nvSpPr>
          <p:cNvPr id="3" name="TextBox 2"/>
          <p:cNvSpPr txBox="1"/>
          <p:nvPr/>
        </p:nvSpPr>
        <p:spPr>
          <a:xfrm>
            <a:off x="71846" y="1664643"/>
            <a:ext cx="4630783" cy="4524315"/>
          </a:xfrm>
          <a:prstGeom prst="rect">
            <a:avLst/>
          </a:prstGeom>
          <a:noFill/>
        </p:spPr>
        <p:txBody>
          <a:bodyPr wrap="square" rtlCol="0">
            <a:spAutoFit/>
          </a:bodyPr>
          <a:lstStyle/>
          <a:p>
            <a:r>
              <a:rPr lang="en-US" dirty="0" smtClean="0"/>
              <a:t>Near Ambient Pressure (NAP) – XPS measurements of the O1s- peak. </a:t>
            </a:r>
          </a:p>
          <a:p>
            <a:endParaRPr lang="en-US" dirty="0" smtClean="0"/>
          </a:p>
          <a:p>
            <a:pPr marL="342900" indent="-342900">
              <a:buAutoNum type="alphaUcParenR"/>
            </a:pPr>
            <a:r>
              <a:rPr lang="en-US" dirty="0" smtClean="0"/>
              <a:t>XP- spectra of the O1s-region measured after UHV preparation (grey) and during near working conditions, at </a:t>
            </a:r>
            <a:r>
              <a:rPr lang="en-US" dirty="0" smtClean="0">
                <a:solidFill>
                  <a:srgbClr val="FF0000"/>
                </a:solidFill>
              </a:rPr>
              <a:t>173°C and 0.6 mbar (0.5 mbar H</a:t>
            </a:r>
            <a:r>
              <a:rPr lang="en-US" baseline="-25000" dirty="0" smtClean="0">
                <a:solidFill>
                  <a:srgbClr val="FF0000"/>
                </a:solidFill>
              </a:rPr>
              <a:t>2</a:t>
            </a:r>
            <a:r>
              <a:rPr lang="en-US" dirty="0" smtClean="0">
                <a:solidFill>
                  <a:srgbClr val="FF0000"/>
                </a:solidFill>
              </a:rPr>
              <a:t>0 , NH</a:t>
            </a:r>
            <a:r>
              <a:rPr lang="en-US" baseline="-25000" dirty="0" smtClean="0">
                <a:solidFill>
                  <a:srgbClr val="FF0000"/>
                </a:solidFill>
              </a:rPr>
              <a:t>3</a:t>
            </a:r>
            <a:r>
              <a:rPr lang="en-US" dirty="0" smtClean="0">
                <a:solidFill>
                  <a:srgbClr val="FF0000"/>
                </a:solidFill>
              </a:rPr>
              <a:t> 0.05 mbar, NO </a:t>
            </a:r>
            <a:r>
              <a:rPr lang="en-US" dirty="0">
                <a:solidFill>
                  <a:srgbClr val="FF0000"/>
                </a:solidFill>
              </a:rPr>
              <a:t>0.05 mbar</a:t>
            </a:r>
            <a:r>
              <a:rPr lang="en-US" dirty="0" smtClean="0">
                <a:solidFill>
                  <a:srgbClr val="FF0000"/>
                </a:solidFill>
              </a:rPr>
              <a:t>)</a:t>
            </a:r>
          </a:p>
          <a:p>
            <a:pPr marL="342900" indent="-342900">
              <a:buAutoNum type="alphaUcParenR"/>
            </a:pPr>
            <a:r>
              <a:rPr lang="en-US" dirty="0" smtClean="0"/>
              <a:t>Relative difference between spectra shown in A. Two peaks are seen in this difference (</a:t>
            </a:r>
            <a:r>
              <a:rPr lang="en-US" dirty="0"/>
              <a:t>centered at 532 eV and 534eV), indicating presence of OH and molecular water. Spectra was measured with photon energy of </a:t>
            </a:r>
            <a:r>
              <a:rPr lang="en-US" dirty="0" smtClean="0"/>
              <a:t>770 </a:t>
            </a:r>
            <a:r>
              <a:rPr lang="en-US" dirty="0"/>
              <a:t>eV. </a:t>
            </a:r>
            <a:endParaRPr lang="en-US" dirty="0" smtClean="0"/>
          </a:p>
          <a:p>
            <a:endParaRPr lang="en-US" dirty="0"/>
          </a:p>
          <a:p>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4183" y="1664643"/>
            <a:ext cx="6522720" cy="3913632"/>
          </a:xfrm>
          <a:prstGeom prst="rect">
            <a:avLst/>
          </a:prstGeom>
        </p:spPr>
      </p:pic>
    </p:spTree>
    <p:extLst>
      <p:ext uri="{BB962C8B-B14F-4D97-AF65-F5344CB8AC3E}">
        <p14:creationId xmlns:p14="http://schemas.microsoft.com/office/powerpoint/2010/main" val="40857188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9769"/>
            <a:ext cx="10515600" cy="1325563"/>
          </a:xfrm>
        </p:spPr>
        <p:txBody>
          <a:bodyPr/>
          <a:lstStyle/>
          <a:p>
            <a:r>
              <a:rPr lang="en-US" dirty="0" smtClean="0"/>
              <a:t>Figure 1, overview </a:t>
            </a:r>
            <a:endParaRPr lang="en-US" dirty="0"/>
          </a:p>
        </p:txBody>
      </p:sp>
      <mc:AlternateContent xmlns:mc="http://schemas.openxmlformats.org/markup-compatibility/2006" xmlns:a14="http://schemas.microsoft.com/office/drawing/2010/main">
        <mc:Choice Requires="a14">
          <p:sp>
            <p:nvSpPr>
              <p:cNvPr id="10" name="TextBox 9"/>
              <p:cNvSpPr txBox="1"/>
              <p:nvPr/>
            </p:nvSpPr>
            <p:spPr>
              <a:xfrm>
                <a:off x="7299687" y="250166"/>
                <a:ext cx="4824033" cy="6555641"/>
              </a:xfrm>
              <a:prstGeom prst="rect">
                <a:avLst/>
              </a:prstGeom>
              <a:noFill/>
            </p:spPr>
            <p:txBody>
              <a:bodyPr wrap="square" rtlCol="0">
                <a:spAutoFit/>
              </a:bodyPr>
              <a:lstStyle/>
              <a:p>
                <a:r>
                  <a:rPr lang="en-US" sz="1200" dirty="0" smtClean="0"/>
                  <a:t>A ) STM image (20 X 20 nm) of the a-TiO</a:t>
                </a:r>
                <a:r>
                  <a:rPr lang="en-US" sz="1200" baseline="-25000" dirty="0" smtClean="0"/>
                  <a:t>2 </a:t>
                </a:r>
                <a:r>
                  <a:rPr lang="en-US" sz="1200" dirty="0" smtClean="0"/>
                  <a:t>(101) after deposition of vanadia </a:t>
                </a:r>
                <a:r>
                  <a:rPr lang="en-US" sz="1200" dirty="0" smtClean="0">
                    <a:solidFill>
                      <a:srgbClr val="FFC000"/>
                    </a:solidFill>
                  </a:rPr>
                  <a:t>(metallic-Vanadium in </a:t>
                </a:r>
                <a14:m>
                  <m:oMath xmlns:m="http://schemas.openxmlformats.org/officeDocument/2006/math">
                    <m:r>
                      <a:rPr lang="en-US" sz="1200">
                        <a:solidFill>
                          <a:srgbClr val="FFC000"/>
                        </a:solidFill>
                        <a:latin typeface="Cambria Math" panose="02040503050406030204" pitchFamily="18" charset="0"/>
                      </a:rPr>
                      <m:t>1</m:t>
                    </m:r>
                    <m:r>
                      <a:rPr lang="en-US" sz="1200" i="1">
                        <a:solidFill>
                          <a:srgbClr val="FFC000"/>
                        </a:solidFill>
                        <a:latin typeface="Cambria Math" panose="02040503050406030204" pitchFamily="18" charset="0"/>
                      </a:rPr>
                      <m:t>×</m:t>
                    </m:r>
                    <m:sSup>
                      <m:sSupPr>
                        <m:ctrlPr>
                          <a:rPr lang="en-US" sz="1200" i="1">
                            <a:solidFill>
                              <a:srgbClr val="FFC000"/>
                            </a:solidFill>
                            <a:latin typeface="Cambria Math" panose="02040503050406030204" pitchFamily="18" charset="0"/>
                          </a:rPr>
                        </m:ctrlPr>
                      </m:sSupPr>
                      <m:e>
                        <m:r>
                          <a:rPr lang="en-US" sz="1200" i="1">
                            <a:solidFill>
                              <a:srgbClr val="FFC000"/>
                            </a:solidFill>
                            <a:latin typeface="Cambria Math" panose="02040503050406030204" pitchFamily="18" charset="0"/>
                          </a:rPr>
                          <m:t>10</m:t>
                        </m:r>
                      </m:e>
                      <m:sup>
                        <m:r>
                          <a:rPr lang="en-US" sz="1200" i="1">
                            <a:solidFill>
                              <a:srgbClr val="FFC000"/>
                            </a:solidFill>
                            <a:latin typeface="Cambria Math" panose="02040503050406030204" pitchFamily="18" charset="0"/>
                          </a:rPr>
                          <m:t>−6 </m:t>
                        </m:r>
                      </m:sup>
                    </m:sSup>
                  </m:oMath>
                </a14:m>
                <a:r>
                  <a:rPr lang="en-US" sz="1200" dirty="0">
                    <a:solidFill>
                      <a:srgbClr val="FFC000"/>
                    </a:solidFill>
                  </a:rPr>
                  <a:t> </a:t>
                </a:r>
                <a:r>
                  <a:rPr lang="en-US" sz="1200" dirty="0" err="1">
                    <a:solidFill>
                      <a:srgbClr val="FFC000"/>
                    </a:solidFill>
                  </a:rPr>
                  <a:t>torr</a:t>
                </a:r>
                <a:r>
                  <a:rPr lang="en-US" sz="1200" dirty="0">
                    <a:solidFill>
                      <a:srgbClr val="FFC000"/>
                    </a:solidFill>
                  </a:rPr>
                  <a:t> </a:t>
                </a:r>
                <a:r>
                  <a:rPr lang="en-US" sz="1200" dirty="0" smtClean="0">
                    <a:solidFill>
                      <a:srgbClr val="FFC000"/>
                    </a:solidFill>
                  </a:rPr>
                  <a:t>O</a:t>
                </a:r>
                <a:r>
                  <a:rPr lang="en-US" sz="1200" baseline="-25000" dirty="0" smtClean="0">
                    <a:solidFill>
                      <a:srgbClr val="FFC000"/>
                    </a:solidFill>
                  </a:rPr>
                  <a:t>2</a:t>
                </a:r>
                <a:r>
                  <a:rPr lang="en-US" sz="1200" dirty="0" smtClean="0">
                    <a:solidFill>
                      <a:srgbClr val="FFC000"/>
                    </a:solidFill>
                  </a:rPr>
                  <a:t>)</a:t>
                </a:r>
                <a:r>
                  <a:rPr lang="en-US" sz="1200" baseline="-25000" dirty="0" smtClean="0">
                    <a:solidFill>
                      <a:srgbClr val="FFC000"/>
                    </a:solidFill>
                  </a:rPr>
                  <a:t>  </a:t>
                </a:r>
                <a:r>
                  <a:rPr lang="en-US" sz="1200" dirty="0" smtClean="0"/>
                  <a:t>. Individual oval-shaped clusters are assigned to V</a:t>
                </a:r>
                <a:r>
                  <a:rPr lang="en-US" sz="1200" baseline="-25000" dirty="0" smtClean="0"/>
                  <a:t>2</a:t>
                </a:r>
                <a:r>
                  <a:rPr lang="en-US" sz="1200" dirty="0" smtClean="0"/>
                  <a:t>O</a:t>
                </a:r>
                <a:r>
                  <a:rPr lang="en-US" sz="1200" baseline="-25000" dirty="0" smtClean="0"/>
                  <a:t>5</a:t>
                </a:r>
                <a:r>
                  <a:rPr lang="en-US" sz="1200" i="1" dirty="0" smtClean="0"/>
                  <a:t> (Type A clusters).</a:t>
                </a:r>
              </a:p>
              <a:p>
                <a:endParaRPr lang="en-US" sz="1200" dirty="0" smtClean="0"/>
              </a:p>
              <a:p>
                <a:r>
                  <a:rPr lang="en-US" sz="1200" dirty="0"/>
                  <a:t>B) STM image (15 X 15 nm) of V</a:t>
                </a:r>
                <a:r>
                  <a:rPr lang="en-US" sz="1200" baseline="-25000" dirty="0"/>
                  <a:t>2</a:t>
                </a:r>
                <a:r>
                  <a:rPr lang="en-US" sz="1200" dirty="0"/>
                  <a:t>O</a:t>
                </a:r>
                <a:r>
                  <a:rPr lang="en-US" sz="1200" baseline="-25000" dirty="0"/>
                  <a:t>5</a:t>
                </a:r>
                <a:r>
                  <a:rPr lang="en-US" sz="1200" dirty="0"/>
                  <a:t>/a-TiO</a:t>
                </a:r>
                <a:r>
                  <a:rPr lang="en-US" sz="1200" baseline="-25000" dirty="0"/>
                  <a:t>2</a:t>
                </a:r>
                <a:r>
                  <a:rPr lang="en-US" sz="1200" dirty="0"/>
                  <a:t> (101) after water exposure. </a:t>
                </a:r>
                <a:r>
                  <a:rPr lang="en-US" sz="1200" dirty="0" smtClean="0"/>
                  <a:t>Individual </a:t>
                </a:r>
                <a:r>
                  <a:rPr lang="en-US" sz="1200" dirty="0"/>
                  <a:t>clusters are assigned to </a:t>
                </a:r>
                <a:r>
                  <a:rPr lang="en-US" sz="1200" dirty="0" smtClean="0"/>
                  <a:t>2*VO</a:t>
                </a:r>
                <a:r>
                  <a:rPr lang="en-US" sz="1200" baseline="-25000" dirty="0" smtClean="0"/>
                  <a:t>3</a:t>
                </a:r>
                <a:r>
                  <a:rPr lang="en-US" sz="1200" dirty="0" smtClean="0"/>
                  <a:t>H</a:t>
                </a:r>
                <a:r>
                  <a:rPr lang="en-US" sz="1200" i="1" dirty="0" smtClean="0"/>
                  <a:t> (Type B clusters).</a:t>
                </a:r>
                <a:endParaRPr lang="en-US" sz="1200" i="1" dirty="0"/>
              </a:p>
              <a:p>
                <a:endParaRPr lang="en-US" sz="1200" dirty="0" smtClean="0"/>
              </a:p>
              <a:p>
                <a:r>
                  <a:rPr lang="en-US" sz="1200" dirty="0"/>
                  <a:t>C) STM image (15 X 15 nm) of V</a:t>
                </a:r>
                <a:r>
                  <a:rPr lang="en-US" sz="1200" baseline="-25000" dirty="0"/>
                  <a:t>2</a:t>
                </a:r>
                <a:r>
                  <a:rPr lang="en-US" sz="1200" dirty="0"/>
                  <a:t>O</a:t>
                </a:r>
                <a:r>
                  <a:rPr lang="en-US" sz="1200" baseline="-25000" dirty="0"/>
                  <a:t>5</a:t>
                </a:r>
                <a:r>
                  <a:rPr lang="en-US" sz="1200" dirty="0"/>
                  <a:t>/a-TiO</a:t>
                </a:r>
                <a:r>
                  <a:rPr lang="en-US" sz="1200" baseline="-25000" dirty="0"/>
                  <a:t>2</a:t>
                </a:r>
                <a:r>
                  <a:rPr lang="en-US" sz="1200" dirty="0"/>
                  <a:t> (101) during water exposure (6</a:t>
                </a:r>
                <a14:m>
                  <m:oMath xmlns:m="http://schemas.openxmlformats.org/officeDocument/2006/math">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10</m:t>
                        </m:r>
                      </m:e>
                      <m:sup>
                        <m:r>
                          <a:rPr lang="en-US" sz="1200" i="1">
                            <a:latin typeface="Cambria Math" panose="02040503050406030204" pitchFamily="18" charset="0"/>
                          </a:rPr>
                          <m:t>−7 </m:t>
                        </m:r>
                      </m:sup>
                    </m:sSup>
                  </m:oMath>
                </a14:m>
                <a:r>
                  <a:rPr lang="en-US" sz="1200" dirty="0" err="1"/>
                  <a:t>torr</a:t>
                </a:r>
                <a:r>
                  <a:rPr lang="en-US" sz="1200" dirty="0"/>
                  <a:t>). Individual clusters are assigned to </a:t>
                </a:r>
                <a:r>
                  <a:rPr lang="en-US" sz="1200" dirty="0" smtClean="0"/>
                  <a:t>2*VO</a:t>
                </a:r>
                <a:r>
                  <a:rPr lang="en-US" sz="1200" baseline="-25000" dirty="0" smtClean="0"/>
                  <a:t>3</a:t>
                </a:r>
                <a:r>
                  <a:rPr lang="en-US" sz="1200" dirty="0" smtClean="0"/>
                  <a:t>H + H</a:t>
                </a:r>
                <a:r>
                  <a:rPr lang="en-US" sz="1200" baseline="-25000" dirty="0" smtClean="0"/>
                  <a:t>2</a:t>
                </a:r>
                <a:r>
                  <a:rPr lang="en-US" sz="1200" dirty="0" smtClean="0"/>
                  <a:t>O</a:t>
                </a:r>
                <a:r>
                  <a:rPr lang="en-US" sz="1200" i="1" dirty="0" smtClean="0"/>
                  <a:t> (Type C clusters).</a:t>
                </a:r>
                <a:endParaRPr lang="en-US" sz="1200" dirty="0"/>
              </a:p>
              <a:p>
                <a:r>
                  <a:rPr lang="en-US" sz="1200" dirty="0" smtClean="0"/>
                  <a:t/>
                </a:r>
                <a:br>
                  <a:rPr lang="en-US" sz="1200" dirty="0" smtClean="0"/>
                </a:br>
                <a:r>
                  <a:rPr lang="en-US" sz="1200" dirty="0" smtClean="0"/>
                  <a:t>D ) XP-spectrum of the O1s- and V2p – region after deposition of </a:t>
                </a:r>
                <a:r>
                  <a:rPr lang="en-US" sz="1200" dirty="0"/>
                  <a:t>after evaporation of vanadia </a:t>
                </a:r>
                <a:r>
                  <a:rPr lang="en-US" sz="1200" dirty="0">
                    <a:solidFill>
                      <a:srgbClr val="FFC000"/>
                    </a:solidFill>
                  </a:rPr>
                  <a:t>(metallic-Vanadium in </a:t>
                </a:r>
                <a14:m>
                  <m:oMath xmlns:m="http://schemas.openxmlformats.org/officeDocument/2006/math">
                    <m:r>
                      <a:rPr lang="en-US" sz="1200">
                        <a:solidFill>
                          <a:srgbClr val="FFC000"/>
                        </a:solidFill>
                        <a:latin typeface="Cambria Math" panose="02040503050406030204" pitchFamily="18" charset="0"/>
                      </a:rPr>
                      <m:t>1</m:t>
                    </m:r>
                    <m:r>
                      <a:rPr lang="en-US" sz="1200" i="1">
                        <a:solidFill>
                          <a:srgbClr val="FFC000"/>
                        </a:solidFill>
                        <a:latin typeface="Cambria Math" panose="02040503050406030204" pitchFamily="18" charset="0"/>
                      </a:rPr>
                      <m:t>×</m:t>
                    </m:r>
                    <m:sSup>
                      <m:sSupPr>
                        <m:ctrlPr>
                          <a:rPr lang="en-US" sz="1200" i="1">
                            <a:solidFill>
                              <a:srgbClr val="FFC000"/>
                            </a:solidFill>
                            <a:latin typeface="Cambria Math" panose="02040503050406030204" pitchFamily="18" charset="0"/>
                          </a:rPr>
                        </m:ctrlPr>
                      </m:sSupPr>
                      <m:e>
                        <m:r>
                          <a:rPr lang="en-US" sz="1200" i="1">
                            <a:solidFill>
                              <a:srgbClr val="FFC000"/>
                            </a:solidFill>
                            <a:latin typeface="Cambria Math" panose="02040503050406030204" pitchFamily="18" charset="0"/>
                          </a:rPr>
                          <m:t>10</m:t>
                        </m:r>
                      </m:e>
                      <m:sup>
                        <m:r>
                          <a:rPr lang="en-US" sz="1200" i="1">
                            <a:solidFill>
                              <a:srgbClr val="FFC000"/>
                            </a:solidFill>
                            <a:latin typeface="Cambria Math" panose="02040503050406030204" pitchFamily="18" charset="0"/>
                          </a:rPr>
                          <m:t>−6 </m:t>
                        </m:r>
                      </m:sup>
                    </m:sSup>
                  </m:oMath>
                </a14:m>
                <a:r>
                  <a:rPr lang="en-US" sz="1200" dirty="0">
                    <a:solidFill>
                      <a:srgbClr val="FFC000"/>
                    </a:solidFill>
                  </a:rPr>
                  <a:t> </a:t>
                </a:r>
                <a:r>
                  <a:rPr lang="en-US" sz="1200" dirty="0" err="1">
                    <a:solidFill>
                      <a:srgbClr val="FFC000"/>
                    </a:solidFill>
                  </a:rPr>
                  <a:t>torr</a:t>
                </a:r>
                <a:r>
                  <a:rPr lang="en-US" sz="1200" dirty="0">
                    <a:solidFill>
                      <a:srgbClr val="FFC000"/>
                    </a:solidFill>
                  </a:rPr>
                  <a:t> O</a:t>
                </a:r>
                <a:r>
                  <a:rPr lang="en-US" sz="1200" baseline="-25000" dirty="0">
                    <a:solidFill>
                      <a:srgbClr val="FFC000"/>
                    </a:solidFill>
                  </a:rPr>
                  <a:t>2</a:t>
                </a:r>
                <a:r>
                  <a:rPr lang="en-US" sz="1200" dirty="0">
                    <a:solidFill>
                      <a:srgbClr val="FFC000"/>
                    </a:solidFill>
                  </a:rPr>
                  <a:t>)</a:t>
                </a:r>
                <a:r>
                  <a:rPr lang="en-US" sz="1200" dirty="0" smtClean="0"/>
                  <a:t> of 0.15 monolayer coverage. The inset highlights the V2p 3/2 region showing a 2 peak fit corresponding to the 4</a:t>
                </a:r>
                <a:r>
                  <a:rPr lang="en-US" sz="1200" baseline="30000" dirty="0" smtClean="0"/>
                  <a:t>+ </a:t>
                </a:r>
                <a:r>
                  <a:rPr lang="en-US" sz="1200" dirty="0" smtClean="0"/>
                  <a:t>and 5</a:t>
                </a:r>
                <a:r>
                  <a:rPr lang="en-US" sz="1200" baseline="30000" dirty="0" smtClean="0"/>
                  <a:t>+ </a:t>
                </a:r>
                <a:r>
                  <a:rPr lang="en-US" sz="1200" dirty="0" smtClean="0"/>
                  <a:t>states of vanadia(in grey and orange, respectively) . </a:t>
                </a:r>
                <a:r>
                  <a:rPr lang="en-US" sz="1200" dirty="0"/>
                  <a:t>Spectra was measured with photon energy of 650 eV</a:t>
                </a:r>
                <a:r>
                  <a:rPr lang="en-US" sz="1200" dirty="0" smtClean="0"/>
                  <a:t>.</a:t>
                </a:r>
              </a:p>
              <a:p>
                <a:r>
                  <a:rPr lang="en-US" sz="1200" dirty="0" smtClean="0"/>
                  <a:t> </a:t>
                </a:r>
                <a:endParaRPr lang="en-US" sz="1200" dirty="0"/>
              </a:p>
              <a:p>
                <a:r>
                  <a:rPr lang="en-US" sz="1200" dirty="0" smtClean="0"/>
                  <a:t>E) XP-spectra of the O1s-region (</a:t>
                </a:r>
                <a:r>
                  <a:rPr lang="en-US" sz="1200" dirty="0" smtClean="0">
                    <a:solidFill>
                      <a:srgbClr val="FFC000"/>
                    </a:solidFill>
                  </a:rPr>
                  <a:t>0.35 Ml</a:t>
                </a:r>
                <a:r>
                  <a:rPr lang="en-US" sz="1200" dirty="0" smtClean="0"/>
                  <a:t>), corresponding to the 3 scenarios from A,B,C (before-, during and after-, water exposure). During water exposure pressure was ~4 </a:t>
                </a:r>
                <a14:m>
                  <m:oMath xmlns:m="http://schemas.openxmlformats.org/officeDocument/2006/math">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10</m:t>
                        </m:r>
                      </m:e>
                      <m:sup>
                        <m:r>
                          <a:rPr lang="en-US" sz="1200" i="1">
                            <a:latin typeface="Cambria Math" panose="02040503050406030204" pitchFamily="18" charset="0"/>
                          </a:rPr>
                          <m:t>−7 </m:t>
                        </m:r>
                      </m:sup>
                    </m:sSup>
                  </m:oMath>
                </a14:m>
                <a:r>
                  <a:rPr lang="en-US" sz="1200" dirty="0" smtClean="0"/>
                  <a:t>mBar. An OH- trace is seen in the shoulder for both during and after water exposure, but not before. During water exposure shows and additional component at 534 eV, corresponding to molecular water. </a:t>
                </a:r>
                <a:r>
                  <a:rPr lang="en-US" sz="1200" dirty="0"/>
                  <a:t>Spectra was measured with photon energy of 650 eV. </a:t>
                </a:r>
              </a:p>
              <a:p>
                <a:endParaRPr lang="en-US" sz="1200" dirty="0" smtClean="0"/>
              </a:p>
              <a:p>
                <a:r>
                  <a:rPr lang="en-US" sz="1200" dirty="0" smtClean="0"/>
                  <a:t>F) relative difference in XP-spectra between before and after/during water exposure. The green curve </a:t>
                </a:r>
                <a:r>
                  <a:rPr lang="en-US" sz="1200" dirty="0"/>
                  <a:t>showing </a:t>
                </a:r>
                <a:r>
                  <a:rPr lang="en-US" sz="1200" dirty="0" smtClean="0"/>
                  <a:t>one </a:t>
                </a:r>
                <a:r>
                  <a:rPr lang="en-US" sz="1200" dirty="0"/>
                  <a:t>peaks </a:t>
                </a:r>
                <a:r>
                  <a:rPr lang="en-US" sz="1200" dirty="0" smtClean="0"/>
                  <a:t>after water </a:t>
                </a:r>
                <a:r>
                  <a:rPr lang="en-US" sz="1200" dirty="0"/>
                  <a:t>exposure (centered at 532 </a:t>
                </a:r>
                <a:r>
                  <a:rPr lang="en-US" sz="1200" dirty="0" smtClean="0"/>
                  <a:t>eV), </a:t>
                </a:r>
                <a:r>
                  <a:rPr lang="en-US" sz="1200" dirty="0"/>
                  <a:t>indicating presence of </a:t>
                </a:r>
                <a:r>
                  <a:rPr lang="en-US" sz="1200" dirty="0" smtClean="0"/>
                  <a:t>OH</a:t>
                </a:r>
                <a:r>
                  <a:rPr lang="en-US" sz="1200" dirty="0"/>
                  <a:t>. The blue curve showing two peaks during water exposure (centered at 532 eV and 534eV), indicating presence of OH and molecular water</a:t>
                </a:r>
                <a:r>
                  <a:rPr lang="en-US" sz="1200" dirty="0" smtClean="0"/>
                  <a:t>. Spectra was measured </a:t>
                </a:r>
                <a:r>
                  <a:rPr lang="en-US" sz="1200" dirty="0"/>
                  <a:t>with photon energy of 650 eV.</a:t>
                </a:r>
                <a:r>
                  <a:rPr lang="en-US" sz="1200" dirty="0" smtClean="0"/>
                  <a:t> </a:t>
                </a:r>
              </a:p>
              <a:p>
                <a:r>
                  <a:rPr lang="en-US" dirty="0" smtClean="0"/>
                  <a:t/>
                </a:r>
                <a:br>
                  <a:rPr lang="en-US" dirty="0" smtClean="0"/>
                </a:br>
                <a:endParaRPr lang="en-US" dirty="0" smtClean="0"/>
              </a:p>
            </p:txBody>
          </p:sp>
        </mc:Choice>
        <mc:Fallback xmlns="">
          <p:sp>
            <p:nvSpPr>
              <p:cNvPr id="10" name="TextBox 9"/>
              <p:cNvSpPr txBox="1">
                <a:spLocks noRot="1" noChangeAspect="1" noMove="1" noResize="1" noEditPoints="1" noAdjustHandles="1" noChangeArrowheads="1" noChangeShapeType="1" noTextEdit="1"/>
              </p:cNvSpPr>
              <p:nvPr/>
            </p:nvSpPr>
            <p:spPr>
              <a:xfrm>
                <a:off x="7299687" y="250166"/>
                <a:ext cx="4824033" cy="6555641"/>
              </a:xfrm>
              <a:prstGeom prst="rect">
                <a:avLst/>
              </a:prstGeom>
              <a:blipFill>
                <a:blip r:embed="rId2"/>
                <a:stretch>
                  <a:fillRect r="-505"/>
                </a:stretch>
              </a:blipFill>
            </p:spPr>
            <p:txBody>
              <a:bodyPr/>
              <a:lstStyle/>
              <a:p>
                <a:r>
                  <a:rPr lang="en-US">
                    <a:noFill/>
                  </a:rPr>
                  <a:t> </a:t>
                </a:r>
              </a:p>
            </p:txBody>
          </p:sp>
        </mc:Fallback>
      </mc:AlternateContent>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252" y="887679"/>
            <a:ext cx="7266435" cy="4823167"/>
          </a:xfrm>
          <a:prstGeom prst="rect">
            <a:avLst/>
          </a:prstGeom>
        </p:spPr>
      </p:pic>
    </p:spTree>
    <p:extLst>
      <p:ext uri="{BB962C8B-B14F-4D97-AF65-F5344CB8AC3E}">
        <p14:creationId xmlns:p14="http://schemas.microsoft.com/office/powerpoint/2010/main" val="27340761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5266" y="400680"/>
            <a:ext cx="10706793" cy="4282916"/>
          </a:xfrm>
          <a:prstGeom prst="rect">
            <a:avLst/>
          </a:prstGeom>
        </p:spPr>
      </p:pic>
      <p:sp>
        <p:nvSpPr>
          <p:cNvPr id="19" name="Title 1"/>
          <p:cNvSpPr>
            <a:spLocks noGrp="1"/>
          </p:cNvSpPr>
          <p:nvPr>
            <p:ph type="title"/>
          </p:nvPr>
        </p:nvSpPr>
        <p:spPr>
          <a:xfrm>
            <a:off x="863138" y="-390654"/>
            <a:ext cx="10515600" cy="1325563"/>
          </a:xfrm>
        </p:spPr>
        <p:txBody>
          <a:bodyPr/>
          <a:lstStyle/>
          <a:p>
            <a:r>
              <a:rPr lang="en-US" dirty="0" smtClean="0"/>
              <a:t>Figure 2, statistics </a:t>
            </a:r>
            <a:endParaRPr lang="en-US" dirty="0"/>
          </a:p>
        </p:txBody>
      </p:sp>
      <p:sp>
        <p:nvSpPr>
          <p:cNvPr id="9" name="TextBox 8"/>
          <p:cNvSpPr txBox="1"/>
          <p:nvPr/>
        </p:nvSpPr>
        <p:spPr>
          <a:xfrm>
            <a:off x="863138" y="4439084"/>
            <a:ext cx="10948065" cy="2031325"/>
          </a:xfrm>
          <a:prstGeom prst="rect">
            <a:avLst/>
          </a:prstGeom>
          <a:noFill/>
        </p:spPr>
        <p:txBody>
          <a:bodyPr wrap="square" rtlCol="0">
            <a:spAutoFit/>
          </a:bodyPr>
          <a:lstStyle/>
          <a:p>
            <a:r>
              <a:rPr lang="en-US" sz="1400" dirty="0" smtClean="0"/>
              <a:t>Figure 2:</a:t>
            </a:r>
          </a:p>
          <a:p>
            <a:r>
              <a:rPr lang="en-US" sz="1400" dirty="0" smtClean="0"/>
              <a:t>Distributions between observed structures(type A,B and C). This figure consist of two </a:t>
            </a:r>
            <a:r>
              <a:rPr lang="en-US" sz="1400" i="1" dirty="0" smtClean="0"/>
              <a:t>in situ </a:t>
            </a:r>
            <a:r>
              <a:rPr lang="en-US" sz="1400" dirty="0" smtClean="0"/>
              <a:t>experiment in succession, where water was exposure to the vanadia covered a-TiO</a:t>
            </a:r>
            <a:r>
              <a:rPr lang="en-US" sz="1400" baseline="-25000" dirty="0" smtClean="0"/>
              <a:t>2</a:t>
            </a:r>
            <a:r>
              <a:rPr lang="en-US" sz="1400" dirty="0" smtClean="0"/>
              <a:t> (101) surface.(</a:t>
            </a:r>
            <a:r>
              <a:rPr lang="en-US" sz="1400" dirty="0" smtClean="0">
                <a:solidFill>
                  <a:srgbClr val="FF0000"/>
                </a:solidFill>
              </a:rPr>
              <a:t>Estimated coverage ~2%</a:t>
            </a:r>
            <a:r>
              <a:rPr lang="en-US" sz="1400" dirty="0" smtClean="0"/>
              <a:t>) </a:t>
            </a:r>
          </a:p>
          <a:p>
            <a:pPr marL="342900" indent="-342900">
              <a:buAutoNum type="alphaUcParenR"/>
            </a:pPr>
            <a:r>
              <a:rPr lang="en-US" sz="1400" i="1" dirty="0" smtClean="0"/>
              <a:t>In situ</a:t>
            </a:r>
            <a:r>
              <a:rPr lang="en-US" sz="1400" dirty="0" smtClean="0"/>
              <a:t> pressure measurement, measured during suppl. Movie 1.</a:t>
            </a:r>
          </a:p>
          <a:p>
            <a:pPr marL="342900" indent="-342900">
              <a:buFontTx/>
              <a:buAutoNum type="alphaUcParenR"/>
            </a:pPr>
            <a:r>
              <a:rPr lang="en-US" sz="1400" i="1" dirty="0"/>
              <a:t>In situ</a:t>
            </a:r>
            <a:r>
              <a:rPr lang="en-US" sz="1400" dirty="0"/>
              <a:t> pressure measurement, measured during suppl. Movie </a:t>
            </a:r>
            <a:r>
              <a:rPr lang="en-US" sz="1400" dirty="0" smtClean="0"/>
              <a:t>2.</a:t>
            </a:r>
          </a:p>
          <a:p>
            <a:pPr marL="342900" indent="-342900">
              <a:buFontTx/>
              <a:buAutoNum type="alphaUcParenR"/>
            </a:pPr>
            <a:r>
              <a:rPr lang="en-US" sz="1400" dirty="0"/>
              <a:t>The distribution between the three observed species during water exposure, the T</a:t>
            </a:r>
            <a:r>
              <a:rPr lang="en-US" sz="1400" dirty="0" smtClean="0"/>
              <a:t>ype A </a:t>
            </a:r>
            <a:r>
              <a:rPr lang="en-US" sz="1400" dirty="0"/>
              <a:t>(grey), the </a:t>
            </a:r>
            <a:r>
              <a:rPr lang="en-US" sz="1400" dirty="0" smtClean="0"/>
              <a:t>Type B (green) </a:t>
            </a:r>
            <a:r>
              <a:rPr lang="en-US" sz="1400" dirty="0"/>
              <a:t>and the </a:t>
            </a:r>
            <a:r>
              <a:rPr lang="en-US" sz="1400" dirty="0" smtClean="0"/>
              <a:t>type C (blue) </a:t>
            </a:r>
            <a:r>
              <a:rPr lang="en-US" sz="1400" dirty="0"/>
              <a:t>from suppl. Movie </a:t>
            </a:r>
            <a:r>
              <a:rPr lang="en-US" sz="1400" dirty="0" smtClean="0"/>
              <a:t>1. the first water exposure directly after deposition. (structures are shown in figure 3)</a:t>
            </a:r>
            <a:endParaRPr lang="en-US" sz="1400" dirty="0"/>
          </a:p>
          <a:p>
            <a:pPr marL="342900" indent="-342900">
              <a:buFontTx/>
              <a:buAutoNum type="alphaUcParenR"/>
            </a:pPr>
            <a:r>
              <a:rPr lang="en-US" sz="1400" dirty="0"/>
              <a:t>The distribution between the three observed species during water </a:t>
            </a:r>
            <a:r>
              <a:rPr lang="en-US" sz="1400" dirty="0" smtClean="0"/>
              <a:t>exposure from </a:t>
            </a:r>
            <a:r>
              <a:rPr lang="en-US" sz="1400" dirty="0"/>
              <a:t>suppl. Movie </a:t>
            </a:r>
            <a:r>
              <a:rPr lang="en-US" sz="1400" dirty="0" smtClean="0"/>
              <a:t>2, the second exposure of water.</a:t>
            </a:r>
          </a:p>
          <a:p>
            <a:r>
              <a:rPr lang="en-US" sz="1400" dirty="0"/>
              <a:t>B</a:t>
            </a:r>
            <a:r>
              <a:rPr lang="en-US" sz="1400" dirty="0" smtClean="0"/>
              <a:t>lack lines in part </a:t>
            </a:r>
            <a:r>
              <a:rPr lang="en-US" sz="1400" dirty="0"/>
              <a:t>A and B </a:t>
            </a:r>
            <a:r>
              <a:rPr lang="en-US" sz="1400" dirty="0" smtClean="0"/>
              <a:t>indicate record time  of figures 1A,B and C.</a:t>
            </a:r>
          </a:p>
        </p:txBody>
      </p:sp>
    </p:spTree>
    <p:extLst>
      <p:ext uri="{BB962C8B-B14F-4D97-AF65-F5344CB8AC3E}">
        <p14:creationId xmlns:p14="http://schemas.microsoft.com/office/powerpoint/2010/main" val="28150294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49629" y="4208897"/>
            <a:ext cx="11363511" cy="2246769"/>
          </a:xfrm>
          <a:prstGeom prst="rect">
            <a:avLst/>
          </a:prstGeom>
          <a:noFill/>
        </p:spPr>
        <p:txBody>
          <a:bodyPr wrap="square" rtlCol="0">
            <a:spAutoFit/>
          </a:bodyPr>
          <a:lstStyle/>
          <a:p>
            <a:r>
              <a:rPr lang="en-US" sz="1400" dirty="0" smtClean="0"/>
              <a:t>Figure 3:</a:t>
            </a:r>
          </a:p>
          <a:p>
            <a:r>
              <a:rPr lang="en-US" sz="1400" dirty="0" smtClean="0"/>
              <a:t>High resolution STM images of a vanadia features: before, after and during water exposure. </a:t>
            </a:r>
            <a:br>
              <a:rPr lang="en-US" sz="1400" dirty="0" smtClean="0"/>
            </a:br>
            <a:r>
              <a:rPr lang="en-US" sz="1400" dirty="0" smtClean="0"/>
              <a:t>A</a:t>
            </a:r>
            <a:r>
              <a:rPr lang="en-US" sz="1400" dirty="0"/>
              <a:t>) High resolution </a:t>
            </a:r>
            <a:r>
              <a:rPr lang="en-US" sz="1400" dirty="0" smtClean="0"/>
              <a:t>STM image of the most common oval-shaped feature, V</a:t>
            </a:r>
            <a:r>
              <a:rPr lang="en-US" sz="1400" baseline="-25000" dirty="0" smtClean="0"/>
              <a:t>2</a:t>
            </a:r>
            <a:r>
              <a:rPr lang="en-US" sz="1400" dirty="0" smtClean="0"/>
              <a:t>O</a:t>
            </a:r>
            <a:r>
              <a:rPr lang="en-US" sz="1400" baseline="-25000" dirty="0" smtClean="0"/>
              <a:t>5 </a:t>
            </a:r>
            <a:r>
              <a:rPr lang="en-US" sz="1400" dirty="0" smtClean="0"/>
              <a:t>structure, found before water exposure. It </a:t>
            </a:r>
            <a:r>
              <a:rPr lang="en-US" sz="1400" dirty="0"/>
              <a:t>extents across two </a:t>
            </a:r>
            <a:r>
              <a:rPr lang="en-US" sz="1400" dirty="0" smtClean="0"/>
              <a:t>Ti-5f–rows </a:t>
            </a:r>
            <a:r>
              <a:rPr lang="en-US" sz="1400" dirty="0"/>
              <a:t>(vertical </a:t>
            </a:r>
            <a:r>
              <a:rPr lang="en-US" sz="1400" dirty="0" smtClean="0"/>
              <a:t>white </a:t>
            </a:r>
            <a:r>
              <a:rPr lang="en-US" sz="1400" dirty="0"/>
              <a:t>guide-lines) and is centered </a:t>
            </a:r>
            <a:r>
              <a:rPr lang="en-US" sz="1400" dirty="0" smtClean="0"/>
              <a:t>between two Ti-5f – sites (grey circles)</a:t>
            </a:r>
          </a:p>
          <a:p>
            <a:endParaRPr lang="en-US" sz="1400" dirty="0" smtClean="0"/>
          </a:p>
          <a:p>
            <a:r>
              <a:rPr lang="en-US" sz="1400" dirty="0" smtClean="0"/>
              <a:t>B</a:t>
            </a:r>
            <a:r>
              <a:rPr lang="en-US" sz="1400" dirty="0"/>
              <a:t>) High resolution STM image of the most common </a:t>
            </a:r>
            <a:r>
              <a:rPr lang="en-US" sz="1400" dirty="0" smtClean="0"/>
              <a:t>feature after water exposure, a </a:t>
            </a:r>
            <a:r>
              <a:rPr lang="en-US" sz="1400" dirty="0"/>
              <a:t>2 × VO</a:t>
            </a:r>
            <a:r>
              <a:rPr lang="en-US" sz="1400" baseline="-25000" dirty="0"/>
              <a:t>3</a:t>
            </a:r>
            <a:r>
              <a:rPr lang="en-US" sz="1400" dirty="0"/>
              <a:t>H</a:t>
            </a:r>
            <a:r>
              <a:rPr lang="en-US" sz="1400" baseline="-25000" dirty="0" smtClean="0"/>
              <a:t> </a:t>
            </a:r>
            <a:r>
              <a:rPr lang="en-US" sz="1400" dirty="0" smtClean="0"/>
              <a:t>structure. It </a:t>
            </a:r>
            <a:r>
              <a:rPr lang="en-US" sz="1400" dirty="0"/>
              <a:t>extents across two Ti-5f–rows, where the left part consists of one smaller protrusion on-top of the Ti-6f site. The right part consists of a larger protrusion also centered on top of the Ti-6f site. </a:t>
            </a:r>
            <a:endParaRPr lang="en-US" sz="1400" dirty="0" smtClean="0"/>
          </a:p>
          <a:p>
            <a:endParaRPr lang="en-US" sz="1400" dirty="0" smtClean="0"/>
          </a:p>
          <a:p>
            <a:r>
              <a:rPr lang="en-US" sz="1400" dirty="0" smtClean="0"/>
              <a:t>C)</a:t>
            </a:r>
            <a:r>
              <a:rPr lang="en-US" sz="1400" dirty="0"/>
              <a:t> STM image of the </a:t>
            </a:r>
            <a:r>
              <a:rPr lang="en-US" sz="1400" dirty="0" smtClean="0"/>
              <a:t>dehydrated </a:t>
            </a:r>
            <a:r>
              <a:rPr lang="en-US" sz="1400" dirty="0"/>
              <a:t>structure. The right part consists of two larger protrusions centered on top of the Ti-6f site. It extents across two Ti-5f–rows. </a:t>
            </a:r>
            <a:r>
              <a:rPr lang="en-US" sz="1400" dirty="0" smtClean="0"/>
              <a:t>Notice </a:t>
            </a:r>
            <a:r>
              <a:rPr lang="en-US" sz="1400" dirty="0"/>
              <a:t>the symmetry plane which lays in the horizontal plane which divides the particle in half. </a:t>
            </a:r>
          </a:p>
        </p:txBody>
      </p:sp>
      <p:sp>
        <p:nvSpPr>
          <p:cNvPr id="31" name="Title 1"/>
          <p:cNvSpPr>
            <a:spLocks noGrp="1"/>
          </p:cNvSpPr>
          <p:nvPr>
            <p:ph type="title"/>
          </p:nvPr>
        </p:nvSpPr>
        <p:spPr>
          <a:xfrm>
            <a:off x="452543" y="-153129"/>
            <a:ext cx="10515600" cy="1325563"/>
          </a:xfrm>
        </p:spPr>
        <p:txBody>
          <a:bodyPr/>
          <a:lstStyle/>
          <a:p>
            <a:r>
              <a:rPr lang="en-US" dirty="0" smtClean="0"/>
              <a:t>Figure 3, individual structures</a:t>
            </a:r>
            <a:endParaRPr 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14205" y="763071"/>
            <a:ext cx="9176210" cy="3437567"/>
          </a:xfrm>
          <a:prstGeom prst="rect">
            <a:avLst/>
          </a:prstGeom>
        </p:spPr>
      </p:pic>
    </p:spTree>
    <p:extLst>
      <p:ext uri="{BB962C8B-B14F-4D97-AF65-F5344CB8AC3E}">
        <p14:creationId xmlns:p14="http://schemas.microsoft.com/office/powerpoint/2010/main" val="42207807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594365" y="-8328"/>
                <a:ext cx="10515600" cy="1325563"/>
              </a:xfrm>
            </p:spPr>
            <p:txBody>
              <a:bodyPr/>
              <a:lstStyle/>
              <a:p>
                <a:r>
                  <a:rPr lang="en-US" dirty="0" smtClean="0"/>
                  <a:t>Figure 4 – DFT 							       </a:t>
                </a:r>
                <a:r>
                  <a:rPr lang="da-DK" sz="1800" dirty="0" smtClean="0"/>
                  <a:t>with </a:t>
                </a:r>
                <a:r>
                  <a:rPr lang="da-DK" sz="1800" dirty="0" err="1"/>
                  <a:t>O</a:t>
                </a:r>
                <a:r>
                  <a:rPr lang="da-DK" sz="1800" baseline="-25000" dirty="0" err="1"/>
                  <a:t>v</a:t>
                </a:r>
                <a:r>
                  <a:rPr lang="da-DK" sz="1800" dirty="0"/>
                  <a:t> (</a:t>
                </a:r>
                <a14:m>
                  <m:oMath xmlns:m="http://schemas.openxmlformats.org/officeDocument/2006/math">
                    <m:r>
                      <a:rPr lang="en-US" sz="1800" b="0" i="0" smtClean="0">
                        <a:latin typeface="Cambria Math" panose="02040503050406030204" pitchFamily="18" charset="0"/>
                        <a:ea typeface="Cambria Math" panose="02040503050406030204" pitchFamily="18" charset="0"/>
                      </a:rPr>
                      <m:t>6 </m:t>
                    </m:r>
                    <m:r>
                      <a:rPr lang="da-DK" sz="1800" i="1">
                        <a:latin typeface="Cambria Math" panose="02040503050406030204" pitchFamily="18" charset="0"/>
                        <a:ea typeface="Cambria Math" panose="02040503050406030204" pitchFamily="18" charset="0"/>
                      </a:rPr>
                      <m:t>×</m:t>
                    </m:r>
                    <m:r>
                      <a:rPr lang="en-US" sz="1800" b="0" i="0" smtClean="0">
                        <a:latin typeface="Cambria Math" panose="02040503050406030204" pitchFamily="18" charset="0"/>
                        <a:ea typeface="Cambria Math" panose="02040503050406030204" pitchFamily="18" charset="0"/>
                      </a:rPr>
                      <m:t>2</m:t>
                    </m:r>
                  </m:oMath>
                </a14:m>
                <a:r>
                  <a:rPr lang="da-DK" sz="1800" dirty="0"/>
                  <a:t> Super </a:t>
                </a:r>
                <a:r>
                  <a:rPr lang="da-DK" sz="1800" dirty="0" err="1"/>
                  <a:t>cell</a:t>
                </a:r>
                <a:r>
                  <a:rPr lang="da-DK" sz="1800" dirty="0" smtClean="0"/>
                  <a:t>)</a:t>
                </a:r>
                <a:endParaRPr lang="en-US" sz="1800"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594365" y="-8328"/>
                <a:ext cx="10515600" cy="1325563"/>
              </a:xfrm>
              <a:blipFill>
                <a:blip r:embed="rId2"/>
                <a:stretch>
                  <a:fillRect l="-2377"/>
                </a:stretch>
              </a:blipFill>
            </p:spPr>
            <p:txBody>
              <a:bodyPr/>
              <a:lstStyle/>
              <a:p>
                <a:r>
                  <a:rPr lang="en-US">
                    <a:noFill/>
                  </a:rPr>
                  <a:t> </a:t>
                </a:r>
              </a:p>
            </p:txBody>
          </p:sp>
        </mc:Fallback>
      </mc:AlternateContent>
      <p:sp>
        <p:nvSpPr>
          <p:cNvPr id="14" name="TextBox 13"/>
          <p:cNvSpPr txBox="1"/>
          <p:nvPr/>
        </p:nvSpPr>
        <p:spPr>
          <a:xfrm>
            <a:off x="70800" y="948690"/>
            <a:ext cx="4597702" cy="5940088"/>
          </a:xfrm>
          <a:prstGeom prst="rect">
            <a:avLst/>
          </a:prstGeom>
          <a:noFill/>
        </p:spPr>
        <p:txBody>
          <a:bodyPr wrap="square" rtlCol="0">
            <a:spAutoFit/>
          </a:bodyPr>
          <a:lstStyle/>
          <a:p>
            <a:r>
              <a:rPr lang="en-US" sz="1000" dirty="0" smtClean="0"/>
              <a:t>Figure </a:t>
            </a:r>
            <a:r>
              <a:rPr lang="en-US" sz="1000" dirty="0"/>
              <a:t>4</a:t>
            </a:r>
            <a:r>
              <a:rPr lang="en-US" sz="1000" dirty="0" smtClean="0"/>
              <a:t>:</a:t>
            </a:r>
          </a:p>
          <a:p>
            <a:r>
              <a:rPr lang="en-US" sz="1000" dirty="0" smtClean="0"/>
              <a:t>DFT results - A </a:t>
            </a:r>
            <a:r>
              <a:rPr lang="en-US" sz="1000" dirty="0"/>
              <a:t>side- and top-view of :</a:t>
            </a:r>
            <a:endParaRPr lang="en-US" sz="1000" dirty="0" smtClean="0"/>
          </a:p>
          <a:p>
            <a:pPr marL="342900" indent="-342900">
              <a:buAutoNum type="alphaUcParenR"/>
            </a:pPr>
            <a:r>
              <a:rPr lang="en-US" sz="1000" dirty="0" smtClean="0"/>
              <a:t>A V</a:t>
            </a:r>
            <a:r>
              <a:rPr lang="en-US" sz="1000" baseline="-25000" dirty="0" smtClean="0"/>
              <a:t>2</a:t>
            </a:r>
            <a:r>
              <a:rPr lang="en-US" sz="1000" dirty="0" smtClean="0"/>
              <a:t>0</a:t>
            </a:r>
            <a:r>
              <a:rPr lang="en-US" sz="1000" baseline="-25000" dirty="0" smtClean="0"/>
              <a:t>5</a:t>
            </a:r>
            <a:r>
              <a:rPr lang="en-US" sz="1000" dirty="0" smtClean="0"/>
              <a:t> cluster on </a:t>
            </a:r>
            <a:r>
              <a:rPr lang="en-US" sz="1000" dirty="0"/>
              <a:t>the a-TiO</a:t>
            </a:r>
            <a:r>
              <a:rPr lang="en-US" sz="1000" baseline="-25000" dirty="0"/>
              <a:t>2</a:t>
            </a:r>
            <a:r>
              <a:rPr lang="en-US" sz="1000" dirty="0"/>
              <a:t> (101</a:t>
            </a:r>
            <a:r>
              <a:rPr lang="en-US" sz="1000" dirty="0" smtClean="0"/>
              <a:t>) surface. V</a:t>
            </a:r>
            <a:r>
              <a:rPr lang="en-US" sz="1000" baseline="-25000" dirty="0" smtClean="0"/>
              <a:t>2</a:t>
            </a:r>
            <a:r>
              <a:rPr lang="en-US" sz="1000" dirty="0" smtClean="0"/>
              <a:t>0</a:t>
            </a:r>
            <a:r>
              <a:rPr lang="en-US" sz="1000" baseline="-25000" dirty="0" smtClean="0"/>
              <a:t>5</a:t>
            </a:r>
            <a:r>
              <a:rPr lang="en-US" sz="1000" dirty="0" smtClean="0"/>
              <a:t> takes a dimer configuration, where an oxygen is share between the two vanadium atoms. This dimers extends across the </a:t>
            </a:r>
            <a:r>
              <a:rPr lang="en-US" sz="1000" dirty="0" err="1" smtClean="0"/>
              <a:t>O</a:t>
            </a:r>
            <a:r>
              <a:rPr lang="en-US" sz="1000" baseline="-25000" dirty="0" err="1" smtClean="0"/>
              <a:t>br</a:t>
            </a:r>
            <a:r>
              <a:rPr lang="en-US" sz="1000" baseline="-25000" dirty="0"/>
              <a:t> </a:t>
            </a:r>
            <a:r>
              <a:rPr lang="en-US" sz="1000" dirty="0" smtClean="0"/>
              <a:t>rows. This structure reflects the symmetries found of type A from STM results. This also reflects the oxidation- and hydroxylation-state found from XPS results. </a:t>
            </a:r>
            <a:br>
              <a:rPr lang="en-US" sz="1000" dirty="0" smtClean="0"/>
            </a:br>
            <a:r>
              <a:rPr lang="en-US" sz="1000" dirty="0" smtClean="0"/>
              <a:t> </a:t>
            </a:r>
          </a:p>
          <a:p>
            <a:pPr marL="342900" indent="-342900">
              <a:buAutoNum type="alphaUcParenR"/>
            </a:pPr>
            <a:r>
              <a:rPr lang="en-US" sz="1000" dirty="0" smtClean="0"/>
              <a:t>A  V</a:t>
            </a:r>
            <a:r>
              <a:rPr lang="en-US" sz="1000" baseline="-25000" dirty="0" smtClean="0"/>
              <a:t>2</a:t>
            </a:r>
            <a:r>
              <a:rPr lang="en-US" sz="1000" dirty="0" smtClean="0"/>
              <a:t>0</a:t>
            </a:r>
            <a:r>
              <a:rPr lang="en-US" sz="1000" baseline="-25000" dirty="0" smtClean="0"/>
              <a:t>5</a:t>
            </a:r>
            <a:r>
              <a:rPr lang="en-US" sz="1000" dirty="0" smtClean="0"/>
              <a:t> + 1 × H</a:t>
            </a:r>
            <a:r>
              <a:rPr lang="en-US" sz="1000" baseline="-25000" dirty="0" smtClean="0"/>
              <a:t>2</a:t>
            </a:r>
            <a:r>
              <a:rPr lang="en-US" sz="1000" dirty="0"/>
              <a:t>O on the a-TiO</a:t>
            </a:r>
            <a:r>
              <a:rPr lang="en-US" sz="1000" baseline="-25000" dirty="0"/>
              <a:t>2</a:t>
            </a:r>
            <a:r>
              <a:rPr lang="en-US" sz="1000" dirty="0"/>
              <a:t> (101) </a:t>
            </a:r>
            <a:r>
              <a:rPr lang="en-US" sz="1000" dirty="0" smtClean="0"/>
              <a:t>surface. In the addition </a:t>
            </a:r>
            <a:r>
              <a:rPr lang="en-US" sz="1000" dirty="0"/>
              <a:t>o</a:t>
            </a:r>
            <a:r>
              <a:rPr lang="en-US" sz="1000" dirty="0" smtClean="0"/>
              <a:t>f one water molecule the dimer configuration is no longer preferred and two VO</a:t>
            </a:r>
            <a:r>
              <a:rPr lang="en-US" sz="1000" baseline="-25000" dirty="0" smtClean="0"/>
              <a:t>3</a:t>
            </a:r>
            <a:r>
              <a:rPr lang="en-US" sz="1000" dirty="0" smtClean="0"/>
              <a:t>H-clusters is formed. These two clusters are positioned on opposite rows (trans-configuration). The water molecule is dissociated and two hydroxyl groups are form on the two vanadia centers. </a:t>
            </a:r>
            <a:br>
              <a:rPr lang="en-US" sz="1000" dirty="0" smtClean="0"/>
            </a:br>
            <a:r>
              <a:rPr lang="en-US" sz="1000" dirty="0" smtClean="0"/>
              <a:t>Since this structure includes hydroxyls and no molecular water it corresponds to the XPS results found after water exposure(see figure 1 E and F).</a:t>
            </a:r>
            <a:br>
              <a:rPr lang="en-US" sz="1000" dirty="0" smtClean="0"/>
            </a:br>
            <a:r>
              <a:rPr lang="en-US" sz="1000" dirty="0" smtClean="0"/>
              <a:t>However the structure symmetry does not correspond to the STM Structure, a solution to this is presented in figure D. </a:t>
            </a:r>
            <a:br>
              <a:rPr lang="en-US" sz="1000" dirty="0" smtClean="0"/>
            </a:br>
            <a:endParaRPr lang="en-US" sz="1000" dirty="0" smtClean="0"/>
          </a:p>
          <a:p>
            <a:pPr marL="342900" indent="-342900">
              <a:buAutoNum type="alphaUcParenR"/>
            </a:pPr>
            <a:r>
              <a:rPr lang="en-US" sz="1000" dirty="0" smtClean="0"/>
              <a:t>A  </a:t>
            </a:r>
            <a:r>
              <a:rPr lang="en-US" sz="1000" dirty="0"/>
              <a:t>V</a:t>
            </a:r>
            <a:r>
              <a:rPr lang="en-US" sz="1000" baseline="-25000" dirty="0"/>
              <a:t>2</a:t>
            </a:r>
            <a:r>
              <a:rPr lang="en-US" sz="1000" dirty="0"/>
              <a:t>0</a:t>
            </a:r>
            <a:r>
              <a:rPr lang="en-US" sz="1000" baseline="-25000" dirty="0"/>
              <a:t>5</a:t>
            </a:r>
            <a:r>
              <a:rPr lang="en-US" sz="1000" dirty="0"/>
              <a:t> + </a:t>
            </a:r>
            <a:r>
              <a:rPr lang="en-US" sz="1000" dirty="0" smtClean="0"/>
              <a:t>2 </a:t>
            </a:r>
            <a:r>
              <a:rPr lang="en-US" sz="1000" dirty="0"/>
              <a:t>× H</a:t>
            </a:r>
            <a:r>
              <a:rPr lang="en-US" sz="1000" baseline="-25000" dirty="0"/>
              <a:t>2</a:t>
            </a:r>
            <a:r>
              <a:rPr lang="en-US" sz="1000" dirty="0"/>
              <a:t>O on the a-TiO</a:t>
            </a:r>
            <a:r>
              <a:rPr lang="en-US" sz="1000" baseline="-25000" dirty="0"/>
              <a:t>2</a:t>
            </a:r>
            <a:r>
              <a:rPr lang="en-US" sz="1000" dirty="0"/>
              <a:t> (101) </a:t>
            </a:r>
            <a:r>
              <a:rPr lang="en-US" sz="1000" dirty="0" smtClean="0"/>
              <a:t>surface. As for the </a:t>
            </a:r>
            <a:r>
              <a:rPr lang="en-US" sz="1000" dirty="0"/>
              <a:t>V</a:t>
            </a:r>
            <a:r>
              <a:rPr lang="en-US" sz="1000" baseline="-25000" dirty="0"/>
              <a:t>2</a:t>
            </a:r>
            <a:r>
              <a:rPr lang="en-US" sz="1000" dirty="0"/>
              <a:t>0</a:t>
            </a:r>
            <a:r>
              <a:rPr lang="en-US" sz="1000" baseline="-25000" dirty="0"/>
              <a:t>5</a:t>
            </a:r>
            <a:r>
              <a:rPr lang="en-US" sz="1000" dirty="0"/>
              <a:t> + </a:t>
            </a:r>
            <a:r>
              <a:rPr lang="en-US" sz="1000" dirty="0" smtClean="0"/>
              <a:t>1 </a:t>
            </a:r>
            <a:r>
              <a:rPr lang="en-US" sz="1000" dirty="0"/>
              <a:t>× </a:t>
            </a:r>
            <a:r>
              <a:rPr lang="en-US" sz="1000" dirty="0" smtClean="0"/>
              <a:t>H</a:t>
            </a:r>
            <a:r>
              <a:rPr lang="en-US" sz="1000" baseline="-25000" dirty="0" smtClean="0"/>
              <a:t>2</a:t>
            </a:r>
            <a:r>
              <a:rPr lang="en-US" sz="1000" dirty="0" smtClean="0"/>
              <a:t>O – case this structure consists of two VO</a:t>
            </a:r>
            <a:r>
              <a:rPr lang="en-US" sz="1000" baseline="-25000" dirty="0" smtClean="0"/>
              <a:t>3</a:t>
            </a:r>
            <a:r>
              <a:rPr lang="en-US" sz="1000" dirty="0" smtClean="0"/>
              <a:t>H-clusters. These clusters are on contrast to the previous case now positioned on the same row, leaving them more separated. The additional water molecule is adsorbed molecularly on a 5f-Ti site on the neighboring row. </a:t>
            </a:r>
            <a:br>
              <a:rPr lang="en-US" sz="1000" dirty="0" smtClean="0"/>
            </a:br>
            <a:r>
              <a:rPr lang="en-US" sz="1000" dirty="0" smtClean="0"/>
              <a:t>This structure includes both hydroxyl groups and molecular water, thus corresponding to the during water XPS- spectra. It reflects the structure found in STM result as well.</a:t>
            </a:r>
          </a:p>
          <a:p>
            <a:pPr marL="342900" indent="-342900">
              <a:buAutoNum type="alphaUcParenR"/>
            </a:pPr>
            <a:endParaRPr lang="en-US" sz="1000" dirty="0"/>
          </a:p>
          <a:p>
            <a:pPr marL="342900" indent="-342900">
              <a:buAutoNum type="alphaUcParenR"/>
            </a:pPr>
            <a:r>
              <a:rPr lang="en-US" sz="1000" dirty="0" smtClean="0"/>
              <a:t>An overlap of two possible configurations of the structure presented in part B. As the Diffusion barrier for this is sufficiently low, this would be the likely representation. This structure reflects the STM structure.  </a:t>
            </a:r>
          </a:p>
          <a:p>
            <a:pPr marL="342900" indent="-342900">
              <a:buAutoNum type="alphaUcParenR"/>
            </a:pPr>
            <a:endParaRPr lang="en-US" sz="1000" dirty="0"/>
          </a:p>
          <a:p>
            <a:pPr marL="342900" indent="-342900">
              <a:buAutoNum type="alphaUcParenR"/>
            </a:pPr>
            <a:r>
              <a:rPr lang="en-US" sz="1000" dirty="0" smtClean="0"/>
              <a:t>Energy diagram show the energy gain; the cluster desorption energy subtracted by the adsorption energy of a non inter acting water molecule, time the number of water molecules added </a:t>
            </a:r>
            <a:r>
              <a:rPr lang="en-US" sz="1000" dirty="0"/>
              <a:t>to the </a:t>
            </a:r>
            <a:r>
              <a:rPr lang="en-US" sz="1000" dirty="0" smtClean="0"/>
              <a:t>V</a:t>
            </a:r>
            <a:r>
              <a:rPr lang="en-US" sz="1000" baseline="-25000" dirty="0" smtClean="0"/>
              <a:t>2</a:t>
            </a:r>
            <a:r>
              <a:rPr lang="en-US" sz="1000" dirty="0" smtClean="0"/>
              <a:t>0</a:t>
            </a:r>
            <a:r>
              <a:rPr lang="en-US" sz="1000" baseline="-25000" dirty="0" smtClean="0"/>
              <a:t>5</a:t>
            </a:r>
            <a:r>
              <a:rPr lang="en-US" sz="1000" dirty="0" smtClean="0"/>
              <a:t> – cluster.</a:t>
            </a:r>
            <a:br>
              <a:rPr lang="en-US" sz="1000" dirty="0" smtClean="0"/>
            </a:br>
            <a:r>
              <a:rPr lang="en-US" sz="1000" dirty="0" smtClean="0"/>
              <a:t>Three configurations have been considered: the dimer configuration in grey (shown in part A), the trans configuration in green ( shown in part B), the cis configuration in blue (shown in part C) </a:t>
            </a:r>
          </a:p>
          <a:p>
            <a:pPr marL="342900" indent="-342900">
              <a:buAutoNum type="alphaUcParenR"/>
            </a:pPr>
            <a:endParaRPr lang="en-US" sz="1000" dirty="0" smtClean="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48084" y="309724"/>
            <a:ext cx="6885446" cy="6106680"/>
          </a:xfrm>
          <a:prstGeom prst="rect">
            <a:avLst/>
          </a:prstGeom>
        </p:spPr>
      </p:pic>
    </p:spTree>
    <p:extLst>
      <p:ext uri="{BB962C8B-B14F-4D97-AF65-F5344CB8AC3E}">
        <p14:creationId xmlns:p14="http://schemas.microsoft.com/office/powerpoint/2010/main" val="40712788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889282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dirty="0" smtClean="0"/>
              <a:t>Supplementary movie 1 </a:t>
            </a:r>
            <a:endParaRPr lang="en-US" dirty="0"/>
          </a:p>
        </p:txBody>
      </p:sp>
      <p:pic>
        <p:nvPicPr>
          <p:cNvPr id="12" name="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586153" y="343642"/>
            <a:ext cx="6605847" cy="5948301"/>
          </a:xfrm>
        </p:spPr>
      </p:pic>
    </p:spTree>
    <p:extLst>
      <p:ext uri="{BB962C8B-B14F-4D97-AF65-F5344CB8AC3E}">
        <p14:creationId xmlns:p14="http://schemas.microsoft.com/office/powerpoint/2010/main" val="19098918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2"/>
                                        </p:tgtEl>
                                      </p:cBhvr>
                                    </p:cmd>
                                  </p:childTnLst>
                                </p:cTn>
                              </p:par>
                            </p:childTnLst>
                          </p:cTn>
                        </p:par>
                      </p:childTnLst>
                    </p:cTn>
                  </p:par>
                </p:childTnLst>
              </p:cTn>
              <p:nextCondLst>
                <p:cond evt="onClick" delay="0">
                  <p:tgtEl>
                    <p:spTgt spid="12"/>
                  </p:tgtEl>
                </p:cond>
              </p:nextCondLst>
            </p:seq>
            <p:video>
              <p:cMediaNode vol="80000">
                <p:cTn id="7" fill="hold" display="0">
                  <p:stCondLst>
                    <p:cond delay="indefinite"/>
                  </p:stCondLst>
                </p:cTn>
                <p:tgtEl>
                  <p:spTgt spid="1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Supplementary movie 2</a:t>
            </a:r>
            <a:endParaRPr lang="en-US" dirty="0"/>
          </a:p>
        </p:txBody>
      </p:sp>
      <p:pic>
        <p:nvPicPr>
          <p:cNvPr id="6" name="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295575" y="0"/>
            <a:ext cx="4896426" cy="6858000"/>
          </a:xfrm>
        </p:spPr>
      </p:pic>
    </p:spTree>
    <p:extLst>
      <p:ext uri="{BB962C8B-B14F-4D97-AF65-F5344CB8AC3E}">
        <p14:creationId xmlns:p14="http://schemas.microsoft.com/office/powerpoint/2010/main" val="4166287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Supplementary figure 1</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3758" y="2686590"/>
            <a:ext cx="10515600" cy="2693019"/>
          </a:xfrm>
          <a:prstGeom prst="rect">
            <a:avLst/>
          </a:prstGeom>
        </p:spPr>
      </p:pic>
      <p:sp>
        <p:nvSpPr>
          <p:cNvPr id="5" name="TextBox 4"/>
          <p:cNvSpPr txBox="1"/>
          <p:nvPr/>
        </p:nvSpPr>
        <p:spPr>
          <a:xfrm>
            <a:off x="2385391" y="2345635"/>
            <a:ext cx="1319917" cy="369332"/>
          </a:xfrm>
          <a:prstGeom prst="rect">
            <a:avLst/>
          </a:prstGeom>
          <a:noFill/>
        </p:spPr>
        <p:txBody>
          <a:bodyPr wrap="square" rtlCol="0">
            <a:spAutoFit/>
          </a:bodyPr>
          <a:lstStyle/>
          <a:p>
            <a:r>
              <a:rPr lang="en-US" dirty="0" smtClean="0"/>
              <a:t>Type A</a:t>
            </a:r>
            <a:endParaRPr lang="en-US" dirty="0"/>
          </a:p>
        </p:txBody>
      </p:sp>
      <p:sp>
        <p:nvSpPr>
          <p:cNvPr id="6" name="TextBox 5"/>
          <p:cNvSpPr txBox="1"/>
          <p:nvPr/>
        </p:nvSpPr>
        <p:spPr>
          <a:xfrm>
            <a:off x="5422457" y="2317258"/>
            <a:ext cx="1319917" cy="369332"/>
          </a:xfrm>
          <a:prstGeom prst="rect">
            <a:avLst/>
          </a:prstGeom>
          <a:noFill/>
        </p:spPr>
        <p:txBody>
          <a:bodyPr wrap="square" rtlCol="0">
            <a:spAutoFit/>
          </a:bodyPr>
          <a:lstStyle/>
          <a:p>
            <a:r>
              <a:rPr lang="en-US" dirty="0" smtClean="0"/>
              <a:t>Type C</a:t>
            </a:r>
            <a:endParaRPr lang="en-US" dirty="0"/>
          </a:p>
        </p:txBody>
      </p:sp>
      <p:sp>
        <p:nvSpPr>
          <p:cNvPr id="7" name="TextBox 6"/>
          <p:cNvSpPr txBox="1"/>
          <p:nvPr/>
        </p:nvSpPr>
        <p:spPr>
          <a:xfrm>
            <a:off x="8397570" y="2317258"/>
            <a:ext cx="1319917" cy="369332"/>
          </a:xfrm>
          <a:prstGeom prst="rect">
            <a:avLst/>
          </a:prstGeom>
          <a:noFill/>
        </p:spPr>
        <p:txBody>
          <a:bodyPr wrap="square" rtlCol="0">
            <a:spAutoFit/>
          </a:bodyPr>
          <a:lstStyle/>
          <a:p>
            <a:r>
              <a:rPr lang="en-US" dirty="0" smtClean="0"/>
              <a:t>Type B</a:t>
            </a:r>
            <a:endParaRPr lang="en-US" dirty="0"/>
          </a:p>
        </p:txBody>
      </p:sp>
    </p:spTree>
    <p:extLst>
      <p:ext uri="{BB962C8B-B14F-4D97-AF65-F5344CB8AC3E}">
        <p14:creationId xmlns:p14="http://schemas.microsoft.com/office/powerpoint/2010/main" val="2001471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67219</TotalTime>
  <Words>413</Words>
  <Application>Microsoft Office PowerPoint</Application>
  <PresentationFormat>Widescreen</PresentationFormat>
  <Paragraphs>49</Paragraphs>
  <Slides>10</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Cambria Math</vt:lpstr>
      <vt:lpstr>Office Theme</vt:lpstr>
      <vt:lpstr>Water induced Restructuring of Vanadia clusters supported on a-TiO2 (101) hydration dynamics</vt:lpstr>
      <vt:lpstr>Figure 1, overview </vt:lpstr>
      <vt:lpstr>Figure 2, statistics </vt:lpstr>
      <vt:lpstr>Figure 3, individual structures</vt:lpstr>
      <vt:lpstr>Figure 4 – DFT               with Ov (6 ×2 Super cell)</vt:lpstr>
      <vt:lpstr>PowerPoint Presentation</vt:lpstr>
      <vt:lpstr>Supplementary movie 1 </vt:lpstr>
      <vt:lpstr>Supplementary movie 2</vt:lpstr>
      <vt:lpstr>Supplementary figure 1</vt:lpstr>
      <vt:lpstr>Supplementary figure 1  or figure 5</vt:lpstr>
    </vt:vector>
  </TitlesOfParts>
  <Company>Aarhus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induced Restructuring of Vanadia clusters</dc:title>
  <dc:creator>Kræn Christoffer Adamsen</dc:creator>
  <cp:lastModifiedBy>Kræn Christoffer Adamsen</cp:lastModifiedBy>
  <cp:revision>261</cp:revision>
  <cp:lastPrinted>2020-02-25T10:30:25Z</cp:lastPrinted>
  <dcterms:created xsi:type="dcterms:W3CDTF">2019-11-20T12:25:23Z</dcterms:created>
  <dcterms:modified xsi:type="dcterms:W3CDTF">2020-03-05T09:49:05Z</dcterms:modified>
</cp:coreProperties>
</file>